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256" r:id="rId2"/>
    <p:sldId id="271" r:id="rId3"/>
    <p:sldId id="272" r:id="rId4"/>
    <p:sldId id="274" r:id="rId5"/>
    <p:sldId id="275" r:id="rId6"/>
    <p:sldId id="260" r:id="rId7"/>
    <p:sldId id="261" r:id="rId8"/>
    <p:sldId id="273" r:id="rId9"/>
    <p:sldId id="262" r:id="rId10"/>
    <p:sldId id="277" r:id="rId11"/>
    <p:sldId id="276" r:id="rId12"/>
  </p:sldIdLst>
  <p:sldSz cx="9144000" cy="6858000" type="screen4x3"/>
  <p:notesSz cx="6997700" cy="92837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Becky McLean" initials="bem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9933"/>
    <a:srgbClr val="00CC00"/>
    <a:srgbClr val="33CC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5" d="100"/>
          <a:sy n="105" d="100"/>
        </p:scale>
        <p:origin x="-1710" y="-12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2125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63988" y="0"/>
            <a:ext cx="3032125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939DAB3-50EF-41D0-B79E-07230F0A5692}" type="datetimeFigureOut">
              <a:rPr lang="en-US" smtClean="0"/>
              <a:t>7/1/2014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18563"/>
            <a:ext cx="3032125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63988" y="8818563"/>
            <a:ext cx="3032125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9BCE77D-B55E-49AD-B788-07AC7F2CBB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416952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2337" cy="464185"/>
          </a:xfrm>
          <a:prstGeom prst="rect">
            <a:avLst/>
          </a:prstGeom>
        </p:spPr>
        <p:txBody>
          <a:bodyPr vert="horz" lIns="93031" tIns="46516" rIns="93031" bIns="46516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63744" y="0"/>
            <a:ext cx="3032337" cy="464185"/>
          </a:xfrm>
          <a:prstGeom prst="rect">
            <a:avLst/>
          </a:prstGeom>
        </p:spPr>
        <p:txBody>
          <a:bodyPr vert="horz" lIns="93031" tIns="46516" rIns="93031" bIns="46516" rtlCol="0"/>
          <a:lstStyle>
            <a:lvl1pPr algn="r">
              <a:defRPr sz="1200"/>
            </a:lvl1pPr>
          </a:lstStyle>
          <a:p>
            <a:fld id="{2BAB23E4-0374-45FB-9ED1-8C206DD28F37}" type="datetimeFigureOut">
              <a:rPr lang="en-US" smtClean="0"/>
              <a:t>7/1/2014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77925" y="696913"/>
            <a:ext cx="4641850" cy="34813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031" tIns="46516" rIns="93031" bIns="46516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99770" y="4409758"/>
            <a:ext cx="5598160" cy="4177665"/>
          </a:xfrm>
          <a:prstGeom prst="rect">
            <a:avLst/>
          </a:prstGeom>
        </p:spPr>
        <p:txBody>
          <a:bodyPr vert="horz" lIns="93031" tIns="46516" rIns="93031" bIns="46516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17904"/>
            <a:ext cx="3032337" cy="464185"/>
          </a:xfrm>
          <a:prstGeom prst="rect">
            <a:avLst/>
          </a:prstGeom>
        </p:spPr>
        <p:txBody>
          <a:bodyPr vert="horz" lIns="93031" tIns="46516" rIns="93031" bIns="46516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63744" y="8817904"/>
            <a:ext cx="3032337" cy="464185"/>
          </a:xfrm>
          <a:prstGeom prst="rect">
            <a:avLst/>
          </a:prstGeom>
        </p:spPr>
        <p:txBody>
          <a:bodyPr vert="horz" lIns="93031" tIns="46516" rIns="93031" bIns="46516" rtlCol="0" anchor="b"/>
          <a:lstStyle>
            <a:lvl1pPr algn="r">
              <a:defRPr sz="1200"/>
            </a:lvl1pPr>
          </a:lstStyle>
          <a:p>
            <a:fld id="{EA2D8485-04B4-4CF6-A257-20C1B8142E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49329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FD152-DBB5-4125-8C2F-2830F8E0970E}" type="datetimeFigureOut">
              <a:rPr lang="en-US" smtClean="0"/>
              <a:t>7/1/2014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402068-2476-4676-9AFE-A760A52315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64535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FD152-DBB5-4125-8C2F-2830F8E0970E}" type="datetimeFigureOut">
              <a:rPr lang="en-US" smtClean="0"/>
              <a:t>7/1/2014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402068-2476-4676-9AFE-A760A52315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31853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FD152-DBB5-4125-8C2F-2830F8E0970E}" type="datetimeFigureOut">
              <a:rPr lang="en-US" smtClean="0"/>
              <a:t>7/1/2014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402068-2476-4676-9AFE-A760A52315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84859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FD152-DBB5-4125-8C2F-2830F8E0970E}" type="datetimeFigureOut">
              <a:rPr lang="en-US" smtClean="0"/>
              <a:t>7/1/2014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402068-2476-4676-9AFE-A760A52315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85389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FD152-DBB5-4125-8C2F-2830F8E0970E}" type="datetimeFigureOut">
              <a:rPr lang="en-US" smtClean="0"/>
              <a:t>7/1/2014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402068-2476-4676-9AFE-A760A52315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97663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FD152-DBB5-4125-8C2F-2830F8E0970E}" type="datetimeFigureOut">
              <a:rPr lang="en-US" smtClean="0"/>
              <a:t>7/1/2014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402068-2476-4676-9AFE-A760A52315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29664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FD152-DBB5-4125-8C2F-2830F8E0970E}" type="datetimeFigureOut">
              <a:rPr lang="en-US" smtClean="0"/>
              <a:t>7/1/2014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402068-2476-4676-9AFE-A760A52315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34902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FD152-DBB5-4125-8C2F-2830F8E0970E}" type="datetimeFigureOut">
              <a:rPr lang="en-US" smtClean="0"/>
              <a:t>7/1/2014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402068-2476-4676-9AFE-A760A52315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04638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FD152-DBB5-4125-8C2F-2830F8E0970E}" type="datetimeFigureOut">
              <a:rPr lang="en-US" smtClean="0"/>
              <a:t>7/1/2014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402068-2476-4676-9AFE-A760A52315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5416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FD152-DBB5-4125-8C2F-2830F8E0970E}" type="datetimeFigureOut">
              <a:rPr lang="en-US" smtClean="0"/>
              <a:t>7/1/2014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402068-2476-4676-9AFE-A760A52315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27494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FD152-DBB5-4125-8C2F-2830F8E0970E}" type="datetimeFigureOut">
              <a:rPr lang="en-US" smtClean="0"/>
              <a:t>7/1/2014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402068-2476-4676-9AFE-A760A52315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33521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2FD152-DBB5-4125-8C2F-2830F8E0970E}" type="datetimeFigureOut">
              <a:rPr lang="en-US" smtClean="0"/>
              <a:t>7/1/2014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402068-2476-4676-9AFE-A760A52315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11698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k12.wa.us/BulletinsMemos/Bulletins2013/B032-13.pdf" TargetMode="External"/><Relationship Id="rId2" Type="http://schemas.openxmlformats.org/officeDocument/2006/relationships/hyperlink" Target="http://www.k12.wa.us/BulletinsMemos/Bulletins2014/B028-14.pdf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www.k12.wa.us/BulletinsMemos/Memos2013/M033-13.docx" TargetMode="External"/><Relationship Id="rId4" Type="http://schemas.openxmlformats.org/officeDocument/2006/relationships/hyperlink" Target="http://www.k12.wa.us/BulletinsMemos/bulletins2013/B036-13.pdf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sz="4200" dirty="0" smtClean="0">
                <a:solidFill>
                  <a:srgbClr val="0070C0"/>
                </a:solidFill>
              </a:rPr>
              <a:t>Fiscal Model Discussion</a:t>
            </a:r>
            <a:br>
              <a:rPr lang="en-US" sz="4200" dirty="0" smtClean="0">
                <a:solidFill>
                  <a:srgbClr val="0070C0"/>
                </a:solidFill>
              </a:rPr>
            </a:br>
            <a:r>
              <a:rPr lang="en-US" sz="3900" dirty="0" smtClean="0">
                <a:solidFill>
                  <a:srgbClr val="0070C0"/>
                </a:solidFill>
              </a:rPr>
              <a:t>Running Start in the High School Setting</a:t>
            </a:r>
            <a:br>
              <a:rPr lang="en-US" sz="3900" dirty="0" smtClean="0">
                <a:solidFill>
                  <a:srgbClr val="0070C0"/>
                </a:solidFill>
              </a:rPr>
            </a:br>
            <a:r>
              <a:rPr lang="en-US" sz="3900" dirty="0" smtClean="0">
                <a:solidFill>
                  <a:srgbClr val="0070C0"/>
                </a:solidFill>
              </a:rPr>
              <a:t/>
            </a:r>
            <a:br>
              <a:rPr lang="en-US" sz="3900" dirty="0" smtClean="0">
                <a:solidFill>
                  <a:srgbClr val="0070C0"/>
                </a:solidFill>
              </a:rPr>
            </a:br>
            <a:r>
              <a:rPr lang="en-US" sz="3200" dirty="0" smtClean="0"/>
              <a:t>Dual Credit Workgroup</a:t>
            </a: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2800" dirty="0" smtClean="0"/>
              <a:t>June 27, 2014</a:t>
            </a:r>
            <a:endParaRPr lang="en-US" sz="2800" dirty="0">
              <a:solidFill>
                <a:srgbClr val="0070C0"/>
              </a:solidFill>
            </a:endParaRPr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>
          <a:xfrm>
            <a:off x="304800" y="4724400"/>
            <a:ext cx="8610600" cy="1371600"/>
          </a:xfrm>
        </p:spPr>
        <p:txBody>
          <a:bodyPr numCol="3">
            <a:normAutofit fontScale="92500" lnSpcReduction="10000"/>
          </a:bodyPr>
          <a:lstStyle/>
          <a:p>
            <a:r>
              <a:rPr lang="en-US" sz="1600" b="1" u="sng" dirty="0" smtClean="0">
                <a:solidFill>
                  <a:schemeClr val="tx1"/>
                </a:solidFill>
              </a:rPr>
              <a:t>Becky McLean</a:t>
            </a:r>
            <a:endParaRPr lang="en-US" sz="1600" b="1" u="sng" dirty="0">
              <a:solidFill>
                <a:schemeClr val="tx1"/>
              </a:solidFill>
            </a:endParaRPr>
          </a:p>
          <a:p>
            <a:pPr>
              <a:spcBef>
                <a:spcPts val="0"/>
              </a:spcBef>
            </a:pPr>
            <a:r>
              <a:rPr lang="en-US" sz="1600" dirty="0" smtClean="0">
                <a:solidFill>
                  <a:schemeClr val="tx1"/>
                </a:solidFill>
              </a:rPr>
              <a:t>Supervisor, Enrollment Reporting and Categorical Funding</a:t>
            </a:r>
          </a:p>
          <a:p>
            <a:pPr>
              <a:spcBef>
                <a:spcPts val="0"/>
              </a:spcBef>
            </a:pPr>
            <a:r>
              <a:rPr lang="en-US" sz="1600" dirty="0" smtClean="0">
                <a:solidFill>
                  <a:schemeClr val="tx1"/>
                </a:solidFill>
              </a:rPr>
              <a:t>(360) 725-6306</a:t>
            </a:r>
          </a:p>
          <a:p>
            <a:pPr>
              <a:spcBef>
                <a:spcPts val="0"/>
              </a:spcBef>
            </a:pPr>
            <a:r>
              <a:rPr lang="en-US" sz="1600" dirty="0" smtClean="0">
                <a:solidFill>
                  <a:schemeClr val="tx1"/>
                </a:solidFill>
              </a:rPr>
              <a:t>becky.mclean@k12.wa.us</a:t>
            </a:r>
          </a:p>
          <a:p>
            <a:pPr>
              <a:spcBef>
                <a:spcPts val="0"/>
              </a:spcBef>
            </a:pPr>
            <a:endParaRPr lang="en-US" sz="1600" b="1" dirty="0" smtClean="0">
              <a:solidFill>
                <a:schemeClr val="tx1"/>
              </a:solidFill>
            </a:endParaRPr>
          </a:p>
          <a:p>
            <a:pPr>
              <a:spcBef>
                <a:spcPts val="0"/>
              </a:spcBef>
            </a:pPr>
            <a:r>
              <a:rPr lang="en-US" sz="1600" b="1" u="sng" dirty="0" smtClean="0">
                <a:solidFill>
                  <a:schemeClr val="tx1"/>
                </a:solidFill>
              </a:rPr>
              <a:t>T.J. Kelly</a:t>
            </a:r>
          </a:p>
          <a:p>
            <a:pPr>
              <a:spcBef>
                <a:spcPts val="0"/>
              </a:spcBef>
            </a:pPr>
            <a:r>
              <a:rPr lang="en-US" sz="1600" dirty="0" smtClean="0">
                <a:solidFill>
                  <a:schemeClr val="tx1"/>
                </a:solidFill>
              </a:rPr>
              <a:t>Director of School Apportionment and Financial Services</a:t>
            </a:r>
          </a:p>
          <a:p>
            <a:pPr>
              <a:spcBef>
                <a:spcPts val="0"/>
              </a:spcBef>
            </a:pPr>
            <a:r>
              <a:rPr lang="en-US" sz="1600" dirty="0" smtClean="0">
                <a:solidFill>
                  <a:schemeClr val="tx1"/>
                </a:solidFill>
              </a:rPr>
              <a:t>(360) 725-6301</a:t>
            </a:r>
          </a:p>
          <a:p>
            <a:pPr>
              <a:spcBef>
                <a:spcPts val="0"/>
              </a:spcBef>
            </a:pPr>
            <a:r>
              <a:rPr lang="en-US" sz="1600" dirty="0" smtClean="0">
                <a:solidFill>
                  <a:schemeClr val="tx1"/>
                </a:solidFill>
              </a:rPr>
              <a:t>Thomas.Kelly@k12.wa.us</a:t>
            </a:r>
          </a:p>
          <a:p>
            <a:pPr>
              <a:spcBef>
                <a:spcPts val="0"/>
              </a:spcBef>
            </a:pPr>
            <a:endParaRPr lang="en-US" sz="1600" b="1" dirty="0" smtClean="0">
              <a:solidFill>
                <a:schemeClr val="tx1"/>
              </a:solidFill>
            </a:endParaRPr>
          </a:p>
          <a:p>
            <a:pPr>
              <a:spcBef>
                <a:spcPts val="0"/>
              </a:spcBef>
            </a:pPr>
            <a:r>
              <a:rPr lang="en-US" sz="1600" b="1" u="sng" dirty="0" smtClean="0">
                <a:solidFill>
                  <a:schemeClr val="tx1"/>
                </a:solidFill>
              </a:rPr>
              <a:t>Mike Hubert</a:t>
            </a:r>
          </a:p>
          <a:p>
            <a:pPr>
              <a:spcBef>
                <a:spcPts val="0"/>
              </a:spcBef>
            </a:pPr>
            <a:r>
              <a:rPr lang="en-US" sz="1600" dirty="0" smtClean="0">
                <a:solidFill>
                  <a:schemeClr val="tx1"/>
                </a:solidFill>
              </a:rPr>
              <a:t>Director of Guidance and Counseling</a:t>
            </a:r>
          </a:p>
          <a:p>
            <a:pPr>
              <a:spcBef>
                <a:spcPts val="0"/>
              </a:spcBef>
            </a:pPr>
            <a:r>
              <a:rPr lang="en-US" sz="1600" dirty="0" smtClean="0">
                <a:solidFill>
                  <a:schemeClr val="tx1"/>
                </a:solidFill>
              </a:rPr>
              <a:t>(360) 725-0415</a:t>
            </a:r>
          </a:p>
          <a:p>
            <a:pPr>
              <a:spcBef>
                <a:spcPts val="0"/>
              </a:spcBef>
            </a:pPr>
            <a:r>
              <a:rPr lang="en-US" sz="1600" dirty="0" smtClean="0">
                <a:solidFill>
                  <a:schemeClr val="tx1"/>
                </a:solidFill>
              </a:rPr>
              <a:t>mike.hubert@k12.wa.us</a:t>
            </a:r>
            <a:endParaRPr lang="en-US" sz="1600" dirty="0">
              <a:solidFill>
                <a:schemeClr val="tx1"/>
              </a:solidFill>
            </a:endParaRPr>
          </a:p>
        </p:txBody>
      </p:sp>
      <p:pic>
        <p:nvPicPr>
          <p:cNvPr id="5" name="Picture 8" descr="letterhead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0125" y="76200"/>
            <a:ext cx="6848475" cy="1409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64003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/>
          <a:lstStyle/>
          <a:p>
            <a:r>
              <a:rPr lang="en-US" sz="3000" dirty="0">
                <a:solidFill>
                  <a:srgbClr val="0070C0"/>
                </a:solidFill>
              </a:rPr>
              <a:t>Example </a:t>
            </a:r>
            <a:r>
              <a:rPr lang="en-US" sz="3000" dirty="0" smtClean="0">
                <a:solidFill>
                  <a:srgbClr val="0070C0"/>
                </a:solidFill>
              </a:rPr>
              <a:t>#5</a:t>
            </a:r>
            <a:endParaRPr lang="en-US" sz="3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38200"/>
            <a:ext cx="8229600" cy="5638800"/>
          </a:xfrm>
        </p:spPr>
        <p:txBody>
          <a:bodyPr>
            <a:normAutofit fontScale="62500" lnSpcReduction="20000"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en-US" dirty="0"/>
              <a:t>Student is enrolled in: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3000" dirty="0" smtClean="0"/>
              <a:t>Four </a:t>
            </a:r>
            <a:r>
              <a:rPr lang="en-US" sz="3000" dirty="0"/>
              <a:t>high school classes where each class averages 60 daily minutes including allowable passing time and late start/early releases.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3000" dirty="0" smtClean="0"/>
              <a:t>Two 5-credit </a:t>
            </a:r>
            <a:r>
              <a:rPr lang="en-US" sz="3000" dirty="0"/>
              <a:t>RS in high school setting </a:t>
            </a:r>
            <a:r>
              <a:rPr lang="en-US" sz="3000" dirty="0" smtClean="0"/>
              <a:t>classes over two HS </a:t>
            </a:r>
            <a:r>
              <a:rPr lang="en-US" sz="3000" dirty="0"/>
              <a:t>semester</a:t>
            </a:r>
            <a:r>
              <a:rPr lang="en-US" sz="3000" dirty="0" smtClean="0"/>
              <a:t>.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3000" dirty="0" smtClean="0"/>
              <a:t>Three 5-credit RS at the college campus classes over three college quarters.</a:t>
            </a:r>
            <a:endParaRPr lang="en-US" sz="3000" dirty="0"/>
          </a:p>
          <a:p>
            <a:pPr marL="0" indent="0">
              <a:lnSpc>
                <a:spcPct val="110000"/>
              </a:lnSpc>
              <a:buNone/>
            </a:pPr>
            <a:endParaRPr lang="en-US" sz="3000" dirty="0"/>
          </a:p>
          <a:p>
            <a:pPr marL="0" indent="0">
              <a:lnSpc>
                <a:spcPct val="110000"/>
              </a:lnSpc>
              <a:buNone/>
            </a:pPr>
            <a:endParaRPr lang="en-US" sz="3000" dirty="0"/>
          </a:p>
          <a:p>
            <a:pPr marL="0" indent="0">
              <a:lnSpc>
                <a:spcPct val="110000"/>
              </a:lnSpc>
              <a:buNone/>
            </a:pPr>
            <a:endParaRPr lang="en-US" sz="3000" dirty="0"/>
          </a:p>
          <a:p>
            <a:pPr marL="0" indent="0">
              <a:lnSpc>
                <a:spcPct val="110000"/>
              </a:lnSpc>
              <a:buNone/>
            </a:pPr>
            <a:endParaRPr lang="en-US" sz="3000" dirty="0"/>
          </a:p>
          <a:p>
            <a:pPr marL="0" indent="0">
              <a:lnSpc>
                <a:spcPct val="110000"/>
              </a:lnSpc>
              <a:buNone/>
            </a:pPr>
            <a:endParaRPr lang="en-US" sz="3000" dirty="0"/>
          </a:p>
          <a:p>
            <a:pPr marL="344488" lvl="1" indent="-344488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US" sz="3000" dirty="0" smtClean="0"/>
          </a:p>
          <a:p>
            <a:pPr marL="344488" lvl="1" indent="-344488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US" sz="3000" dirty="0"/>
          </a:p>
          <a:p>
            <a:pPr marL="344488" lvl="1" indent="-344488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US" sz="3000" dirty="0"/>
          </a:p>
          <a:p>
            <a:pPr marL="344488" lvl="1" indent="-344488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US" sz="3000" dirty="0"/>
          </a:p>
          <a:p>
            <a:pPr marL="344488" lvl="1" indent="-344488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US" sz="3000" dirty="0"/>
          </a:p>
          <a:p>
            <a:pPr marL="344488" lvl="1" indent="-344488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3000" dirty="0"/>
              <a:t>District receives HS funding for 0.80 FTE and 7% of the 0.40 FTE RS funding.</a:t>
            </a:r>
          </a:p>
          <a:p>
            <a:pPr marL="344488" lvl="1" indent="-344488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3000" dirty="0"/>
              <a:t>College </a:t>
            </a:r>
            <a:r>
              <a:rPr lang="en-US" sz="3000" dirty="0" smtClean="0"/>
              <a:t>offering RS in HS receives </a:t>
            </a:r>
            <a:r>
              <a:rPr lang="en-US" sz="3000" dirty="0"/>
              <a:t>93% of the </a:t>
            </a:r>
            <a:r>
              <a:rPr lang="en-US" sz="3000" dirty="0" smtClean="0"/>
              <a:t>0.20 </a:t>
            </a:r>
            <a:r>
              <a:rPr lang="en-US" sz="3000" dirty="0"/>
              <a:t>FTE RS funding.</a:t>
            </a:r>
          </a:p>
          <a:p>
            <a:pPr marL="344488" lvl="1" indent="-344488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3000" dirty="0" smtClean="0"/>
              <a:t>College offering RS at the college receives 93% of the 0.20 FTE RS funding. </a:t>
            </a:r>
          </a:p>
          <a:p>
            <a:pPr marL="344488" lvl="1" indent="-344488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3000" dirty="0" smtClean="0"/>
              <a:t>Student pays tuition for the 0.13 RS FTE that was exceeded. </a:t>
            </a:r>
          </a:p>
          <a:p>
            <a:pPr marL="344488" lvl="1" indent="-344488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3000" dirty="0" smtClean="0"/>
              <a:t>Student </a:t>
            </a:r>
            <a:r>
              <a:rPr lang="en-US" sz="3000" dirty="0"/>
              <a:t>has the opportunity to earn 2</a:t>
            </a:r>
            <a:r>
              <a:rPr lang="en-US" sz="3000" dirty="0" smtClean="0"/>
              <a:t>5 </a:t>
            </a:r>
            <a:r>
              <a:rPr lang="en-US" sz="3000" dirty="0"/>
              <a:t>college credits.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160" y="2209800"/>
            <a:ext cx="7406640" cy="2769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7096799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762000"/>
          </a:xfrm>
        </p:spPr>
        <p:txBody>
          <a:bodyPr/>
          <a:lstStyle/>
          <a:p>
            <a:r>
              <a:rPr lang="en-US" sz="3000" dirty="0" smtClean="0">
                <a:solidFill>
                  <a:srgbClr val="0070C0"/>
                </a:solidFill>
              </a:rPr>
              <a:t>References</a:t>
            </a:r>
            <a:endParaRPr lang="en-US" sz="3000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382000" cy="5410200"/>
          </a:xfrm>
        </p:spPr>
        <p:txBody>
          <a:bodyPr>
            <a:normAutofit/>
          </a:bodyPr>
          <a:lstStyle/>
          <a:p>
            <a:pPr marL="288925" indent="-288925"/>
            <a:r>
              <a:rPr lang="en-US" sz="2200" dirty="0" smtClean="0"/>
              <a:t>OSPI Bulletin No. 028-14 – Running Start Programs in the High School </a:t>
            </a:r>
            <a:r>
              <a:rPr lang="en-US" sz="2200" dirty="0"/>
              <a:t>Setting. </a:t>
            </a:r>
            <a:r>
              <a:rPr lang="en-US" sz="2000" dirty="0">
                <a:solidFill>
                  <a:srgbClr val="0070C0"/>
                </a:solidFill>
                <a:hlinkClick r:id="rId2"/>
              </a:rPr>
              <a:t>http://www.k12.wa.us/BulletinsMemos/Bulletins2014/B028-14.pdf</a:t>
            </a:r>
            <a:endParaRPr lang="en-US" sz="2000" dirty="0" smtClean="0">
              <a:solidFill>
                <a:srgbClr val="0070C0"/>
              </a:solidFill>
            </a:endParaRPr>
          </a:p>
          <a:p>
            <a:pPr marL="288925" indent="-288925">
              <a:spcBef>
                <a:spcPts val="0"/>
              </a:spcBef>
            </a:pPr>
            <a:endParaRPr lang="en-US" sz="2200" dirty="0" smtClean="0"/>
          </a:p>
          <a:p>
            <a:pPr marL="288925" indent="-288925">
              <a:spcBef>
                <a:spcPts val="0"/>
              </a:spcBef>
            </a:pPr>
            <a:r>
              <a:rPr lang="en-US" sz="2200" dirty="0" smtClean="0"/>
              <a:t>OSPI Bulletin No. 032-13 – 2013-14 Running Start Updates on 1.20 FTE Limitation. </a:t>
            </a:r>
            <a:r>
              <a:rPr lang="en-US" sz="2000" i="1" dirty="0" smtClean="0">
                <a:solidFill>
                  <a:srgbClr val="C00000"/>
                </a:solidFill>
              </a:rPr>
              <a:t>Will be updated for 2014-15.</a:t>
            </a:r>
          </a:p>
          <a:p>
            <a:pPr marL="344488" indent="-55563">
              <a:spcBef>
                <a:spcPts val="0"/>
              </a:spcBef>
              <a:buNone/>
            </a:pPr>
            <a:r>
              <a:rPr lang="en-US" sz="2000" dirty="0" smtClean="0">
                <a:hlinkClick r:id="rId3"/>
              </a:rPr>
              <a:t>http://www.k12.wa.us/BulletinsMemos/Bulletins2013/B032-13.pdf</a:t>
            </a:r>
            <a:endParaRPr lang="en-US" sz="2000" dirty="0" smtClean="0"/>
          </a:p>
          <a:p>
            <a:pPr marL="288925" indent="-288925">
              <a:spcBef>
                <a:spcPts val="0"/>
              </a:spcBef>
            </a:pPr>
            <a:endParaRPr lang="en-US" sz="2200" dirty="0" smtClean="0"/>
          </a:p>
          <a:p>
            <a:pPr marL="288925" indent="-288925">
              <a:spcBef>
                <a:spcPts val="0"/>
              </a:spcBef>
            </a:pPr>
            <a:r>
              <a:rPr lang="en-US" sz="2200" dirty="0" smtClean="0"/>
              <a:t>OSPI 2013-14 Enrollment Reporting Handbook.</a:t>
            </a:r>
            <a:r>
              <a:rPr lang="en-US" sz="2200" dirty="0">
                <a:solidFill>
                  <a:srgbClr val="C00000"/>
                </a:solidFill>
              </a:rPr>
              <a:t> </a:t>
            </a:r>
            <a:r>
              <a:rPr lang="en-US" sz="2000" i="1" dirty="0">
                <a:solidFill>
                  <a:srgbClr val="C00000"/>
                </a:solidFill>
              </a:rPr>
              <a:t>Will be updated for </a:t>
            </a:r>
            <a:r>
              <a:rPr lang="en-US" sz="2000" i="1" dirty="0" smtClean="0">
                <a:solidFill>
                  <a:srgbClr val="C00000"/>
                </a:solidFill>
              </a:rPr>
              <a:t>2014-15.</a:t>
            </a:r>
            <a:r>
              <a:rPr lang="en-US" sz="2000" i="1" dirty="0" smtClean="0"/>
              <a:t> </a:t>
            </a:r>
          </a:p>
          <a:p>
            <a:pPr marL="288925" indent="0">
              <a:spcBef>
                <a:spcPts val="0"/>
              </a:spcBef>
              <a:buNone/>
            </a:pPr>
            <a:r>
              <a:rPr lang="en-US" sz="2000" dirty="0" smtClean="0">
                <a:hlinkClick r:id="rId4"/>
              </a:rPr>
              <a:t>http://www.k12.wa.us/BulletinsMemos/bulletins2013/B036-13.pdf</a:t>
            </a:r>
            <a:endParaRPr lang="en-US" sz="2000" dirty="0" smtClean="0"/>
          </a:p>
          <a:p>
            <a:pPr marL="288925" indent="-288925">
              <a:spcBef>
                <a:spcPts val="0"/>
              </a:spcBef>
            </a:pPr>
            <a:endParaRPr lang="en-US" sz="2200" dirty="0" smtClean="0"/>
          </a:p>
          <a:p>
            <a:pPr marL="288925" indent="-288925">
              <a:spcBef>
                <a:spcPts val="0"/>
              </a:spcBef>
            </a:pPr>
            <a:r>
              <a:rPr lang="en-US" sz="2200" dirty="0" smtClean="0"/>
              <a:t>OSPI Memorandum No. 033-13 – Running Start Enrollment Reporting for 2013-14 School Year. </a:t>
            </a:r>
            <a:r>
              <a:rPr lang="en-US" sz="2000" i="1" dirty="0">
                <a:solidFill>
                  <a:srgbClr val="C00000"/>
                </a:solidFill>
              </a:rPr>
              <a:t>Will be updated for </a:t>
            </a:r>
            <a:r>
              <a:rPr lang="en-US" sz="2000" i="1" dirty="0" smtClean="0">
                <a:solidFill>
                  <a:srgbClr val="C00000"/>
                </a:solidFill>
              </a:rPr>
              <a:t>2014-15.</a:t>
            </a:r>
            <a:r>
              <a:rPr lang="en-US" sz="2000" i="1" dirty="0" smtClean="0"/>
              <a:t> </a:t>
            </a:r>
            <a:r>
              <a:rPr lang="en-US" sz="2000" dirty="0" smtClean="0">
                <a:hlinkClick r:id="rId5"/>
              </a:rPr>
              <a:t>http://www.k12.wa.us/BulletinsMemos/Memos2013/M033-13.docx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6010593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>
            <a:normAutofit/>
          </a:bodyPr>
          <a:lstStyle/>
          <a:p>
            <a:r>
              <a:rPr lang="en-US" sz="3000" dirty="0" smtClean="0">
                <a:solidFill>
                  <a:srgbClr val="0070C0"/>
                </a:solidFill>
              </a:rPr>
              <a:t>Review of Basic Running Start Fiscal Rules</a:t>
            </a:r>
            <a:br>
              <a:rPr lang="en-US" sz="3000" dirty="0" smtClean="0">
                <a:solidFill>
                  <a:srgbClr val="0070C0"/>
                </a:solidFill>
              </a:rPr>
            </a:br>
            <a:r>
              <a:rPr lang="en-US" sz="3000" dirty="0" smtClean="0">
                <a:solidFill>
                  <a:srgbClr val="C00000"/>
                </a:solidFill>
              </a:rPr>
              <a:t>FTE Calculation</a:t>
            </a:r>
            <a:endParaRPr lang="en-US" sz="3000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189037"/>
            <a:ext cx="8610600" cy="5440363"/>
          </a:xfrm>
        </p:spPr>
        <p:txBody>
          <a:bodyPr>
            <a:normAutofit fontScale="85000" lnSpcReduction="10000"/>
          </a:bodyPr>
          <a:lstStyle/>
          <a:p>
            <a:pPr>
              <a:spcBef>
                <a:spcPts val="0"/>
              </a:spcBef>
            </a:pPr>
            <a:r>
              <a:rPr lang="en-US" sz="2700" dirty="0" smtClean="0"/>
              <a:t>Enrollment reporting is based on enrolled FTE on count day.</a:t>
            </a:r>
          </a:p>
          <a:p>
            <a:r>
              <a:rPr lang="en-US" sz="2700" dirty="0" smtClean="0"/>
              <a:t>A </a:t>
            </a:r>
            <a:r>
              <a:rPr lang="en-US" sz="2700" dirty="0" smtClean="0"/>
              <a:t>student is </a:t>
            </a:r>
            <a:r>
              <a:rPr lang="en-US" sz="2700" dirty="0" smtClean="0"/>
              <a:t>either </a:t>
            </a:r>
            <a:r>
              <a:rPr lang="en-US" sz="2700" dirty="0" smtClean="0"/>
              <a:t>enrolled in a </a:t>
            </a:r>
            <a:r>
              <a:rPr lang="en-US" sz="2700" dirty="0" smtClean="0"/>
              <a:t>high school class or a Running Start class.</a:t>
            </a:r>
          </a:p>
          <a:p>
            <a:r>
              <a:rPr lang="en-US" sz="2700" dirty="0" smtClean="0"/>
              <a:t>A </a:t>
            </a:r>
            <a:r>
              <a:rPr lang="en-US" sz="2700" dirty="0" smtClean="0"/>
              <a:t>student enrolled in a Running Start class </a:t>
            </a:r>
            <a:r>
              <a:rPr lang="en-US" sz="2700" dirty="0" smtClean="0"/>
              <a:t>cannot be claimed both by the high school and a college.</a:t>
            </a:r>
          </a:p>
          <a:p>
            <a:r>
              <a:rPr lang="en-US" sz="2700" dirty="0" smtClean="0"/>
              <a:t>FTE is:</a:t>
            </a:r>
          </a:p>
          <a:p>
            <a:pPr marL="687388" lvl="1" indent="-342900">
              <a:spcBef>
                <a:spcPts val="0"/>
              </a:spcBef>
            </a:pPr>
            <a:r>
              <a:rPr lang="en-US" sz="2500" b="1" dirty="0" smtClean="0">
                <a:solidFill>
                  <a:srgbClr val="0070C0"/>
                </a:solidFill>
              </a:rPr>
              <a:t>High school enrollment</a:t>
            </a:r>
            <a:r>
              <a:rPr lang="en-US" sz="2500" dirty="0" smtClean="0">
                <a:solidFill>
                  <a:srgbClr val="0070C0"/>
                </a:solidFill>
              </a:rPr>
              <a:t> is based on enrolled weekly instructional minutes. 1,500 instructional minutes = 1.0 FTE.</a:t>
            </a:r>
          </a:p>
          <a:p>
            <a:pPr marL="1030288" lvl="1" indent="-342900"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US" sz="2500" dirty="0" smtClean="0"/>
              <a:t>Allowable passing time can be claimed.</a:t>
            </a:r>
          </a:p>
          <a:p>
            <a:pPr marL="1030288" lvl="1" indent="-342900"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US" sz="2500" dirty="0" smtClean="0"/>
              <a:t>Schools with late starts or early releases must reduce their claimable FTE.</a:t>
            </a:r>
          </a:p>
          <a:p>
            <a:pPr marL="687388" lvl="1" indent="-342900">
              <a:spcBef>
                <a:spcPts val="0"/>
              </a:spcBef>
            </a:pPr>
            <a:r>
              <a:rPr lang="en-US" sz="2500" b="1" dirty="0" smtClean="0">
                <a:solidFill>
                  <a:srgbClr val="0070C0"/>
                </a:solidFill>
              </a:rPr>
              <a:t>Running Start enrollment</a:t>
            </a:r>
            <a:r>
              <a:rPr lang="en-US" sz="2500" dirty="0" smtClean="0">
                <a:solidFill>
                  <a:srgbClr val="0070C0"/>
                </a:solidFill>
              </a:rPr>
              <a:t> is based on enrolled college credits and beginning for 2014-15 school year, number of months class is offered.  </a:t>
            </a:r>
          </a:p>
          <a:p>
            <a:pPr marL="457200" lvl="1" indent="230188">
              <a:buNone/>
            </a:pPr>
            <a:r>
              <a:rPr lang="en-US" sz="2500" dirty="0" smtClean="0"/>
              <a:t>([</a:t>
            </a:r>
            <a:r>
              <a:rPr lang="en-US" sz="2500" dirty="0"/>
              <a:t>enrolled class credits]÷ 15) </a:t>
            </a:r>
            <a:r>
              <a:rPr lang="en-US" sz="2500" dirty="0" smtClean="0"/>
              <a:t> x  (</a:t>
            </a:r>
            <a:r>
              <a:rPr lang="en-US" sz="2500" dirty="0"/>
              <a:t>3 ÷ [class’s # of months]).</a:t>
            </a:r>
          </a:p>
          <a:p>
            <a:pPr marL="457200" lvl="1" indent="0">
              <a:lnSpc>
                <a:spcPct val="30000"/>
              </a:lnSpc>
              <a:spcBef>
                <a:spcPts val="0"/>
              </a:spcBef>
              <a:buNone/>
            </a:pPr>
            <a:endParaRPr lang="en-US" sz="2500" dirty="0"/>
          </a:p>
          <a:p>
            <a:pPr marL="0" indent="0">
              <a:buNone/>
              <a:tabLst>
                <a:tab pos="630238" algn="l"/>
                <a:tab pos="4171950" algn="l"/>
              </a:tabLst>
            </a:pPr>
            <a:r>
              <a:rPr lang="en-US" sz="2800" dirty="0"/>
              <a:t>	</a:t>
            </a:r>
            <a:r>
              <a:rPr lang="en-US" sz="2400" dirty="0" smtClean="0"/>
              <a:t>      15 </a:t>
            </a:r>
            <a:r>
              <a:rPr lang="en-US" sz="2400" dirty="0"/>
              <a:t>credits </a:t>
            </a:r>
            <a:r>
              <a:rPr lang="en-US" sz="2400" dirty="0" smtClean="0"/>
              <a:t>= </a:t>
            </a:r>
            <a:r>
              <a:rPr lang="en-US" sz="2400" dirty="0"/>
              <a:t>1.0 FTE</a:t>
            </a:r>
            <a:r>
              <a:rPr lang="en-US" sz="2500" dirty="0"/>
              <a:t>	</a:t>
            </a:r>
            <a:r>
              <a:rPr lang="en-US" sz="2400" dirty="0"/>
              <a:t>Converts 3 month college quarter 		</a:t>
            </a:r>
            <a:r>
              <a:rPr lang="en-US" sz="2400" dirty="0" smtClean="0"/>
              <a:t>	class </a:t>
            </a:r>
            <a:r>
              <a:rPr lang="en-US" sz="2400" dirty="0"/>
              <a:t>over actual length of class</a:t>
            </a:r>
            <a:r>
              <a:rPr lang="en-US" sz="2400" dirty="0" smtClean="0"/>
              <a:t>.</a:t>
            </a:r>
            <a:endParaRPr lang="en-US" sz="2400" dirty="0"/>
          </a:p>
        </p:txBody>
      </p:sp>
      <p:sp>
        <p:nvSpPr>
          <p:cNvPr id="4" name="Left Brace 3"/>
          <p:cNvSpPr/>
          <p:nvPr/>
        </p:nvSpPr>
        <p:spPr>
          <a:xfrm rot="16200000">
            <a:off x="2437985" y="4114384"/>
            <a:ext cx="153231" cy="3352800"/>
          </a:xfrm>
          <a:prstGeom prst="leftBrac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n w="38100">
                <a:solidFill>
                  <a:schemeClr val="tx1"/>
                </a:solidFill>
              </a:ln>
            </a:endParaRPr>
          </a:p>
        </p:txBody>
      </p:sp>
      <p:sp>
        <p:nvSpPr>
          <p:cNvPr id="5" name="Left Brace 4"/>
          <p:cNvSpPr/>
          <p:nvPr/>
        </p:nvSpPr>
        <p:spPr>
          <a:xfrm rot="16200000">
            <a:off x="6095585" y="4114384"/>
            <a:ext cx="153231" cy="3352800"/>
          </a:xfrm>
          <a:prstGeom prst="leftBrac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n w="38100">
                <a:solidFill>
                  <a:schemeClr val="tx1"/>
                </a:solidFill>
              </a:ln>
            </a:endParaRPr>
          </a:p>
        </p:txBody>
      </p:sp>
    </p:spTree>
    <p:extLst>
      <p:ext uri="{BB962C8B-B14F-4D97-AF65-F5344CB8AC3E}">
        <p14:creationId xmlns:p14="http://schemas.microsoft.com/office/powerpoint/2010/main" val="18348987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000" dirty="0">
                <a:solidFill>
                  <a:srgbClr val="0070C0"/>
                </a:solidFill>
              </a:rPr>
              <a:t>Review of Basic Running Start Fiscal </a:t>
            </a:r>
            <a:r>
              <a:rPr lang="en-US" sz="3000" dirty="0" smtClean="0">
                <a:solidFill>
                  <a:srgbClr val="0070C0"/>
                </a:solidFill>
              </a:rPr>
              <a:t>Rules</a:t>
            </a:r>
            <a:br>
              <a:rPr lang="en-US" sz="3000" dirty="0" smtClean="0">
                <a:solidFill>
                  <a:srgbClr val="0070C0"/>
                </a:solidFill>
              </a:rPr>
            </a:br>
            <a:r>
              <a:rPr lang="en-US" sz="3000" dirty="0" smtClean="0">
                <a:solidFill>
                  <a:srgbClr val="C00000"/>
                </a:solidFill>
              </a:rPr>
              <a:t>Count Day</a:t>
            </a:r>
            <a:endParaRPr lang="en-US" sz="2500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371600"/>
            <a:ext cx="8229600" cy="4952999"/>
          </a:xfrm>
        </p:spPr>
        <p:txBody>
          <a:bodyPr>
            <a:normAutofit lnSpcReduction="10000"/>
          </a:bodyPr>
          <a:lstStyle/>
          <a:p>
            <a:r>
              <a:rPr lang="en-US" sz="2500" dirty="0" smtClean="0"/>
              <a:t>Monthly count </a:t>
            </a:r>
            <a:r>
              <a:rPr lang="en-US" sz="2500" dirty="0"/>
              <a:t>days are:</a:t>
            </a:r>
          </a:p>
          <a:p>
            <a:pPr marL="687388" lvl="1" indent="-342900">
              <a:tabLst>
                <a:tab pos="687388" algn="l"/>
              </a:tabLst>
            </a:pPr>
            <a:r>
              <a:rPr lang="en-US" sz="2300" dirty="0">
                <a:solidFill>
                  <a:srgbClr val="0070C0"/>
                </a:solidFill>
              </a:rPr>
              <a:t>Fourth instructional day of September.</a:t>
            </a:r>
          </a:p>
          <a:p>
            <a:pPr marL="687388" lvl="1" indent="-342900">
              <a:tabLst>
                <a:tab pos="687388" algn="l"/>
              </a:tabLst>
            </a:pPr>
            <a:r>
              <a:rPr lang="en-US" sz="2300" dirty="0">
                <a:solidFill>
                  <a:srgbClr val="0070C0"/>
                </a:solidFill>
              </a:rPr>
              <a:t>First instructional day for remaining months</a:t>
            </a:r>
            <a:r>
              <a:rPr lang="en-US" sz="2300" dirty="0" smtClean="0">
                <a:solidFill>
                  <a:srgbClr val="0070C0"/>
                </a:solidFill>
              </a:rPr>
              <a:t>.</a:t>
            </a:r>
          </a:p>
          <a:p>
            <a:pPr marL="344488" lvl="1" indent="-344488">
              <a:buFont typeface="Arial" panose="020B0604020202020204" pitchFamily="34" charset="0"/>
              <a:buChar char="•"/>
              <a:tabLst>
                <a:tab pos="344488" algn="l"/>
              </a:tabLst>
            </a:pPr>
            <a:r>
              <a:rPr lang="en-US" sz="2500" dirty="0" smtClean="0"/>
              <a:t>Running Start in high school setting classes must follow the high school calendar. </a:t>
            </a:r>
          </a:p>
          <a:p>
            <a:pPr marL="344488" lvl="1" indent="-344488">
              <a:buFont typeface="Arial" panose="020B0604020202020204" pitchFamily="34" charset="0"/>
              <a:buChar char="•"/>
              <a:tabLst>
                <a:tab pos="344488" algn="l"/>
              </a:tabLst>
            </a:pPr>
            <a:r>
              <a:rPr lang="en-US" sz="2500" dirty="0" smtClean="0"/>
              <a:t>Running Start in high school setting classes has a September count day.</a:t>
            </a:r>
          </a:p>
          <a:p>
            <a:pPr marL="344488" lvl="1" indent="-344488">
              <a:buFont typeface="Arial" panose="020B0604020202020204" pitchFamily="34" charset="0"/>
              <a:buChar char="•"/>
              <a:tabLst>
                <a:tab pos="344488" algn="l"/>
              </a:tabLst>
            </a:pPr>
            <a:r>
              <a:rPr lang="en-US" sz="2500" dirty="0" smtClean="0"/>
              <a:t>Students who participate on or before the count day, has not withdrawn, was not expelled or long term suspended, or at a state institution, can be claimed on the count day based on their enrolled minutes (high school) or their enrolled college credits (college).</a:t>
            </a:r>
          </a:p>
          <a:p>
            <a:pPr marL="344488" lvl="1" indent="-344488">
              <a:buFont typeface="Arial" panose="020B0604020202020204" pitchFamily="34" charset="0"/>
              <a:buChar char="•"/>
              <a:tabLst>
                <a:tab pos="344488" algn="l"/>
              </a:tabLst>
            </a:pPr>
            <a:endParaRPr lang="en-US" sz="2900" dirty="0"/>
          </a:p>
        </p:txBody>
      </p:sp>
    </p:spTree>
    <p:extLst>
      <p:ext uri="{BB962C8B-B14F-4D97-AF65-F5344CB8AC3E}">
        <p14:creationId xmlns:p14="http://schemas.microsoft.com/office/powerpoint/2010/main" val="36429374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>
            <a:normAutofit/>
          </a:bodyPr>
          <a:lstStyle/>
          <a:p>
            <a:r>
              <a:rPr lang="en-US" sz="3000" dirty="0">
                <a:solidFill>
                  <a:srgbClr val="0070C0"/>
                </a:solidFill>
              </a:rPr>
              <a:t>Review of Basic Running Start Fiscal Rules</a:t>
            </a:r>
            <a:br>
              <a:rPr lang="en-US" sz="3000" dirty="0">
                <a:solidFill>
                  <a:srgbClr val="0070C0"/>
                </a:solidFill>
              </a:rPr>
            </a:br>
            <a:r>
              <a:rPr lang="en-US" sz="3000" dirty="0" smtClean="0">
                <a:solidFill>
                  <a:srgbClr val="C00000"/>
                </a:solidFill>
              </a:rPr>
              <a:t>1.20 FTE Limitation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876800"/>
          </a:xfrm>
        </p:spPr>
        <p:txBody>
          <a:bodyPr>
            <a:normAutofit fontScale="92500" lnSpcReduction="20000"/>
          </a:bodyPr>
          <a:lstStyle/>
          <a:p>
            <a:pPr marL="344488" lvl="1" indent="-344488">
              <a:buFont typeface="Arial" panose="020B0604020202020204" pitchFamily="34" charset="0"/>
              <a:buChar char="•"/>
              <a:tabLst>
                <a:tab pos="344488" algn="l"/>
              </a:tabLst>
            </a:pPr>
            <a:r>
              <a:rPr lang="en-US" sz="2700" dirty="0" smtClean="0"/>
              <a:t>Running Start student is </a:t>
            </a:r>
            <a:r>
              <a:rPr lang="en-US" sz="2700" dirty="0"/>
              <a:t>limited to a </a:t>
            </a:r>
            <a:r>
              <a:rPr lang="en-US" sz="2700" u="sng" dirty="0">
                <a:uFill>
                  <a:solidFill>
                    <a:srgbClr val="C00000"/>
                  </a:solidFill>
                </a:uFill>
              </a:rPr>
              <a:t>combined</a:t>
            </a:r>
            <a:r>
              <a:rPr lang="en-US" sz="2700" dirty="0"/>
              <a:t> 1.20 </a:t>
            </a:r>
            <a:r>
              <a:rPr lang="en-US" sz="2700" dirty="0" smtClean="0"/>
              <a:t>FTE for each month except January and 1.20 AAFTE.</a:t>
            </a:r>
          </a:p>
          <a:p>
            <a:pPr marL="344488" lvl="1" indent="-344488">
              <a:buFont typeface="Arial" panose="020B0604020202020204" pitchFamily="34" charset="0"/>
              <a:buChar char="•"/>
              <a:tabLst>
                <a:tab pos="344488" algn="l"/>
              </a:tabLst>
            </a:pPr>
            <a:r>
              <a:rPr lang="en-US" sz="2700" dirty="0" smtClean="0"/>
              <a:t> AAFTE is the annual average of the monthly FTE. </a:t>
            </a:r>
          </a:p>
          <a:p>
            <a:pPr marL="744538" lvl="2" indent="-344488">
              <a:buFont typeface="Arial" panose="020B0604020202020204" pitchFamily="34" charset="0"/>
              <a:buChar char="–"/>
              <a:tabLst>
                <a:tab pos="344488" algn="l"/>
              </a:tabLst>
            </a:pPr>
            <a:r>
              <a:rPr lang="en-US" sz="2500" dirty="0" smtClean="0">
                <a:solidFill>
                  <a:srgbClr val="0070C0"/>
                </a:solidFill>
              </a:rPr>
              <a:t>Running Start at the college campus AAFTE is a nine month average (Oct - June).</a:t>
            </a:r>
          </a:p>
          <a:p>
            <a:pPr marL="744538" lvl="2" indent="-344488">
              <a:buFont typeface="Arial" panose="020B0604020202020204" pitchFamily="34" charset="0"/>
              <a:buChar char="–"/>
              <a:tabLst>
                <a:tab pos="344488" algn="l"/>
              </a:tabLst>
            </a:pPr>
            <a:r>
              <a:rPr lang="en-US" sz="2500" dirty="0" smtClean="0">
                <a:solidFill>
                  <a:srgbClr val="0070C0"/>
                </a:solidFill>
              </a:rPr>
              <a:t>Running Start in the high school setting AAFTE is a ten month average (Sept - June).</a:t>
            </a:r>
          </a:p>
          <a:p>
            <a:pPr marL="344488" lvl="1" indent="-344488">
              <a:buFont typeface="Arial" panose="020B0604020202020204" pitchFamily="34" charset="0"/>
              <a:buChar char="•"/>
              <a:tabLst>
                <a:tab pos="344488" algn="l"/>
              </a:tabLst>
            </a:pPr>
            <a:r>
              <a:rPr lang="en-US" sz="2700" dirty="0" smtClean="0"/>
              <a:t>An exception is allowed for January when a student’s high school first semester and winter college quarter </a:t>
            </a:r>
            <a:r>
              <a:rPr lang="en-US" sz="2700" dirty="0" smtClean="0"/>
              <a:t>overlap</a:t>
            </a:r>
            <a:r>
              <a:rPr lang="en-US" sz="2700" dirty="0" smtClean="0"/>
              <a:t>.</a:t>
            </a:r>
          </a:p>
          <a:p>
            <a:pPr marL="344488" lvl="1" indent="-344488">
              <a:buFont typeface="Arial" panose="020B0604020202020204" pitchFamily="34" charset="0"/>
              <a:buChar char="•"/>
              <a:tabLst>
                <a:tab pos="344488" algn="l"/>
              </a:tabLst>
            </a:pPr>
            <a:r>
              <a:rPr lang="en-US" sz="2700" dirty="0" smtClean="0"/>
              <a:t>A student who exceeds the 1.20 FTE in January may be at risk of exceeding the 1.20 AAFTE and may have his spring quarter eligibility reduced.</a:t>
            </a:r>
          </a:p>
          <a:p>
            <a:pPr marL="344488" lvl="1" indent="-344488">
              <a:buFont typeface="Arial" panose="020B0604020202020204" pitchFamily="34" charset="0"/>
              <a:buChar char="•"/>
              <a:tabLst>
                <a:tab pos="344488" algn="l"/>
              </a:tabLst>
            </a:pPr>
            <a:r>
              <a:rPr lang="en-US" sz="2700" dirty="0" smtClean="0"/>
              <a:t>Students who exceed the 1.20 FTE or 1.20 AAFTE pay tuition to the college.</a:t>
            </a:r>
            <a:endParaRPr lang="en-US" sz="2700" dirty="0"/>
          </a:p>
          <a:p>
            <a:pPr lvl="1"/>
            <a:endParaRPr lang="en-US" sz="23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14949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000" dirty="0">
                <a:solidFill>
                  <a:srgbClr val="0070C0"/>
                </a:solidFill>
              </a:rPr>
              <a:t>Review of Basic Running Start Fiscal Rules</a:t>
            </a:r>
            <a:br>
              <a:rPr lang="en-US" sz="3000" dirty="0">
                <a:solidFill>
                  <a:srgbClr val="0070C0"/>
                </a:solidFill>
              </a:rPr>
            </a:br>
            <a:r>
              <a:rPr lang="en-US" sz="3000" dirty="0" smtClean="0">
                <a:solidFill>
                  <a:srgbClr val="C00000"/>
                </a:solidFill>
              </a:rPr>
              <a:t>Apportionment and Distribution Funds</a:t>
            </a:r>
            <a:endParaRPr lang="en-US" sz="3000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500" dirty="0"/>
              <a:t>Running Start rates for 2014-15 are:</a:t>
            </a:r>
          </a:p>
          <a:p>
            <a:pPr marL="687388" lvl="1" indent="-342900"/>
            <a:r>
              <a:rPr lang="en-US" sz="2300" dirty="0">
                <a:solidFill>
                  <a:srgbClr val="0070C0"/>
                </a:solidFill>
              </a:rPr>
              <a:t>Non-vocational FTE - $5,755.84.</a:t>
            </a:r>
          </a:p>
          <a:p>
            <a:pPr marL="687388" lvl="1" indent="-342900"/>
            <a:r>
              <a:rPr lang="en-US" sz="2300" dirty="0">
                <a:solidFill>
                  <a:srgbClr val="0070C0"/>
                </a:solidFill>
              </a:rPr>
              <a:t>Vocational FTE - $6,097.56.</a:t>
            </a:r>
          </a:p>
          <a:p>
            <a:pPr marL="344488" lvl="1" indent="-344488">
              <a:buFont typeface="Arial" panose="020B0604020202020204" pitchFamily="34" charset="0"/>
              <a:buChar char="•"/>
            </a:pPr>
            <a:r>
              <a:rPr lang="en-US" sz="2500" dirty="0" smtClean="0"/>
              <a:t>Running Start apportionment is sent to reporting school district.</a:t>
            </a:r>
          </a:p>
          <a:p>
            <a:pPr marL="344488" lvl="1" indent="-344488">
              <a:buFont typeface="Arial" panose="020B0604020202020204" pitchFamily="34" charset="0"/>
              <a:buChar char="•"/>
            </a:pPr>
            <a:r>
              <a:rPr lang="en-US" sz="2500" dirty="0" smtClean="0"/>
              <a:t>93</a:t>
            </a:r>
            <a:r>
              <a:rPr lang="en-US" sz="2500" dirty="0"/>
              <a:t>% of Running Start funds generated are forwarded to college. 7% of funds is retained by district.</a:t>
            </a:r>
          </a:p>
          <a:p>
            <a:pPr marL="344488" lvl="1" indent="-344488">
              <a:buFont typeface="Arial" panose="020B0604020202020204" pitchFamily="34" charset="0"/>
              <a:buChar char="•"/>
            </a:pPr>
            <a:r>
              <a:rPr lang="en-US" sz="2500" dirty="0"/>
              <a:t>Districts can negotiate recovery of cost for hosting Running Start classes in the high school setting.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833769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76200"/>
            <a:ext cx="8686800" cy="792162"/>
          </a:xfrm>
        </p:spPr>
        <p:txBody>
          <a:bodyPr>
            <a:normAutofit/>
          </a:bodyPr>
          <a:lstStyle/>
          <a:p>
            <a:r>
              <a:rPr lang="en-US" sz="3000" dirty="0">
                <a:solidFill>
                  <a:srgbClr val="0070C0"/>
                </a:solidFill>
              </a:rPr>
              <a:t>Example #</a:t>
            </a:r>
            <a:r>
              <a:rPr lang="en-US" sz="3000" dirty="0" smtClean="0">
                <a:solidFill>
                  <a:srgbClr val="0070C0"/>
                </a:solidFill>
              </a:rPr>
              <a:t>1</a:t>
            </a:r>
            <a:endParaRPr lang="en-US" sz="3000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838200"/>
            <a:ext cx="8839200" cy="5638800"/>
          </a:xfrm>
        </p:spPr>
        <p:txBody>
          <a:bodyPr>
            <a:normAutofit fontScale="92500"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en-US" sz="2500" dirty="0" smtClean="0"/>
              <a:t>Student is enrolled in:</a:t>
            </a:r>
          </a:p>
          <a:p>
            <a:pPr>
              <a:spcBef>
                <a:spcPts val="0"/>
              </a:spcBef>
            </a:pPr>
            <a:r>
              <a:rPr lang="en-US" sz="2300" dirty="0" smtClean="0"/>
              <a:t>Five high school classes where </a:t>
            </a:r>
            <a:r>
              <a:rPr lang="en-US" sz="2300" dirty="0"/>
              <a:t>each class </a:t>
            </a:r>
            <a:r>
              <a:rPr lang="en-US" sz="2300" dirty="0" smtClean="0"/>
              <a:t>averages 60 daily minutes including </a:t>
            </a:r>
            <a:r>
              <a:rPr lang="en-US" sz="2300" dirty="0"/>
              <a:t>allowable passing </a:t>
            </a:r>
            <a:r>
              <a:rPr lang="en-US" sz="2300" dirty="0" smtClean="0"/>
              <a:t>time and late start/early releases.</a:t>
            </a:r>
            <a:endParaRPr lang="en-US" sz="2300" dirty="0"/>
          </a:p>
          <a:p>
            <a:pPr>
              <a:spcBef>
                <a:spcPts val="0"/>
              </a:spcBef>
            </a:pPr>
            <a:r>
              <a:rPr lang="en-US" sz="2300" dirty="0" smtClean="0"/>
              <a:t>Two 5-credit </a:t>
            </a:r>
            <a:r>
              <a:rPr lang="en-US" sz="2300" dirty="0"/>
              <a:t>RS in high school setting </a:t>
            </a:r>
            <a:r>
              <a:rPr lang="en-US" sz="2300" dirty="0" smtClean="0"/>
              <a:t>classes over two HS semesters.</a:t>
            </a:r>
            <a:endParaRPr lang="en-US" sz="2300" dirty="0"/>
          </a:p>
          <a:p>
            <a:pPr marL="457200" lvl="1" indent="-457200">
              <a:buNone/>
            </a:pPr>
            <a:endParaRPr lang="en-US" sz="2200" dirty="0" smtClean="0">
              <a:solidFill>
                <a:srgbClr val="C00000"/>
              </a:solidFill>
            </a:endParaRPr>
          </a:p>
          <a:p>
            <a:pPr marL="457200" lvl="1" indent="-457200">
              <a:buNone/>
            </a:pPr>
            <a:endParaRPr lang="en-US" sz="2200" dirty="0">
              <a:solidFill>
                <a:srgbClr val="C00000"/>
              </a:solidFill>
            </a:endParaRPr>
          </a:p>
          <a:p>
            <a:pPr marL="457200" lvl="1" indent="-457200">
              <a:buNone/>
            </a:pPr>
            <a:endParaRPr lang="en-US" sz="2200" dirty="0" smtClean="0">
              <a:solidFill>
                <a:srgbClr val="C00000"/>
              </a:solidFill>
            </a:endParaRPr>
          </a:p>
          <a:p>
            <a:pPr marL="457200" lvl="1" indent="-457200">
              <a:buNone/>
            </a:pPr>
            <a:endParaRPr lang="en-US" sz="2200" dirty="0">
              <a:solidFill>
                <a:srgbClr val="C00000"/>
              </a:solidFill>
            </a:endParaRPr>
          </a:p>
          <a:p>
            <a:pPr marL="457200" lvl="1" indent="-457200">
              <a:buNone/>
            </a:pPr>
            <a:endParaRPr lang="en-US" sz="2200" dirty="0" smtClean="0">
              <a:solidFill>
                <a:srgbClr val="C00000"/>
              </a:solidFill>
            </a:endParaRPr>
          </a:p>
          <a:p>
            <a:pPr marL="457200" lvl="1" indent="-457200">
              <a:buNone/>
            </a:pPr>
            <a:endParaRPr lang="en-US" sz="2200" dirty="0" smtClean="0">
              <a:solidFill>
                <a:srgbClr val="C00000"/>
              </a:solidFill>
            </a:endParaRPr>
          </a:p>
          <a:p>
            <a:pPr marL="457200" lvl="1" indent="-457200">
              <a:buNone/>
            </a:pPr>
            <a:endParaRPr lang="en-US" sz="2200" dirty="0">
              <a:solidFill>
                <a:srgbClr val="C00000"/>
              </a:solidFill>
            </a:endParaRPr>
          </a:p>
          <a:p>
            <a:pPr marL="457200" lvl="1" indent="-457200">
              <a:buNone/>
            </a:pPr>
            <a:endParaRPr lang="en-US" sz="2200" dirty="0" smtClean="0">
              <a:solidFill>
                <a:srgbClr val="C00000"/>
              </a:solidFill>
            </a:endParaRPr>
          </a:p>
          <a:p>
            <a:pPr marL="344488" lvl="1" indent="-344488">
              <a:lnSpc>
                <a:spcPct val="9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US" sz="2300" dirty="0" smtClean="0"/>
          </a:p>
          <a:p>
            <a:pPr marL="344488" lvl="1" indent="-344488">
              <a:lnSpc>
                <a:spcPct val="9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300" dirty="0" smtClean="0"/>
              <a:t>District receives HS funding for 1.0 FTE and 7% of the 0.20 FTE RS funding.</a:t>
            </a:r>
          </a:p>
          <a:p>
            <a:pPr marL="344488" lvl="1" indent="-344488">
              <a:lnSpc>
                <a:spcPct val="9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300" dirty="0" smtClean="0"/>
              <a:t>College receives 93% of the 0.20 FTE RS funding.</a:t>
            </a:r>
          </a:p>
          <a:p>
            <a:pPr marL="344488" lvl="1" indent="-344488">
              <a:lnSpc>
                <a:spcPct val="9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300" dirty="0" smtClean="0"/>
              <a:t>Student has the opportunity to earn 10 college credits.</a:t>
            </a:r>
          </a:p>
          <a:p>
            <a:pPr marL="344488" lvl="1" indent="-344488">
              <a:buFont typeface="Arial" panose="020B0604020202020204" pitchFamily="34" charset="0"/>
              <a:buChar char="•"/>
            </a:pPr>
            <a:endParaRPr lang="en-US" sz="2200" dirty="0" smtClean="0">
              <a:solidFill>
                <a:srgbClr val="C0000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240" y="2286000"/>
            <a:ext cx="8138160" cy="29449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1146824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76200"/>
            <a:ext cx="8229600" cy="609600"/>
          </a:xfrm>
        </p:spPr>
        <p:txBody>
          <a:bodyPr>
            <a:noAutofit/>
          </a:bodyPr>
          <a:lstStyle/>
          <a:p>
            <a:r>
              <a:rPr lang="en-US" sz="3000" dirty="0" smtClean="0">
                <a:solidFill>
                  <a:srgbClr val="0070C0"/>
                </a:solidFill>
              </a:rPr>
              <a:t>Example #2</a:t>
            </a:r>
            <a:endParaRPr lang="en-US" sz="3000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762000"/>
            <a:ext cx="8915400" cy="5715000"/>
          </a:xfrm>
        </p:spPr>
        <p:txBody>
          <a:bodyPr>
            <a:normAutofit fontScale="70000" lnSpcReduction="20000"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en-US" sz="3300" dirty="0" smtClean="0"/>
              <a:t>Student is enrolled in: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3000" dirty="0" smtClean="0"/>
              <a:t>Five high school classes where each class averages 55 daily minutes including allowable passing time and late start/early releases.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3000" dirty="0" smtClean="0"/>
              <a:t>Two 5-credit RS in high school setting classes over two HS semesters.</a:t>
            </a:r>
          </a:p>
          <a:p>
            <a:pPr marL="0" indent="0">
              <a:lnSpc>
                <a:spcPct val="40000"/>
              </a:lnSpc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344488" lvl="1" indent="-344488">
              <a:lnSpc>
                <a:spcPct val="9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US" sz="2700" dirty="0" smtClean="0"/>
          </a:p>
          <a:p>
            <a:pPr marL="344488" lvl="1" indent="-344488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US" sz="3000" dirty="0" smtClean="0"/>
          </a:p>
          <a:p>
            <a:pPr marL="344488" lvl="1" indent="-344488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3000" dirty="0" smtClean="0"/>
              <a:t>District </a:t>
            </a:r>
            <a:r>
              <a:rPr lang="en-US" sz="3000" dirty="0"/>
              <a:t>receives HS funding for </a:t>
            </a:r>
            <a:r>
              <a:rPr lang="en-US" sz="3000" dirty="0" smtClean="0"/>
              <a:t>.90 </a:t>
            </a:r>
            <a:r>
              <a:rPr lang="en-US" sz="3000" dirty="0"/>
              <a:t>FTE and 7% of the 0.20 FTE RS funding.</a:t>
            </a:r>
          </a:p>
          <a:p>
            <a:pPr marL="344488" lvl="1" indent="-344488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3000" dirty="0"/>
              <a:t>College receives 93% of the 0.20 FTE RS funding.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3000" dirty="0"/>
              <a:t>Student has the opportunity to earn 10 </a:t>
            </a:r>
            <a:r>
              <a:rPr lang="en-US" sz="3000" dirty="0" smtClean="0"/>
              <a:t>college credits</a:t>
            </a:r>
            <a:r>
              <a:rPr lang="en-US" sz="3000" dirty="0"/>
              <a:t>.</a:t>
            </a: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2103120"/>
            <a:ext cx="8085895" cy="29260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4712623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533400"/>
          </a:xfrm>
        </p:spPr>
        <p:txBody>
          <a:bodyPr>
            <a:noAutofit/>
          </a:bodyPr>
          <a:lstStyle/>
          <a:p>
            <a:r>
              <a:rPr lang="en-US" sz="3000" dirty="0">
                <a:solidFill>
                  <a:srgbClr val="0070C0"/>
                </a:solidFill>
              </a:rPr>
              <a:t>Example </a:t>
            </a:r>
            <a:r>
              <a:rPr lang="en-US" sz="3000" dirty="0" smtClean="0">
                <a:solidFill>
                  <a:srgbClr val="0070C0"/>
                </a:solidFill>
              </a:rPr>
              <a:t>#3</a:t>
            </a:r>
            <a:endParaRPr lang="en-US" sz="3000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85800"/>
            <a:ext cx="8382000" cy="5562600"/>
          </a:xfrm>
        </p:spPr>
        <p:txBody>
          <a:bodyPr>
            <a:normAutofit fontScale="77500" lnSpcReduction="20000"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en-US" sz="2900" dirty="0"/>
              <a:t>Student is enrolled in: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2700" dirty="0" smtClean="0"/>
              <a:t>Four high </a:t>
            </a:r>
            <a:r>
              <a:rPr lang="en-US" sz="2700" dirty="0"/>
              <a:t>school classes where each class averages </a:t>
            </a:r>
            <a:r>
              <a:rPr lang="en-US" sz="2700" dirty="0" smtClean="0"/>
              <a:t>73 </a:t>
            </a:r>
            <a:r>
              <a:rPr lang="en-US" sz="2700" dirty="0"/>
              <a:t>daily minutes including allowable passing time and late start/early releases.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2700" dirty="0" smtClean="0"/>
              <a:t>One </a:t>
            </a:r>
            <a:r>
              <a:rPr lang="en-US" sz="2700" dirty="0"/>
              <a:t>5-credit RS in high school </a:t>
            </a:r>
            <a:r>
              <a:rPr lang="en-US" sz="2700" dirty="0" smtClean="0"/>
              <a:t>class setting over </a:t>
            </a:r>
            <a:r>
              <a:rPr lang="en-US" sz="2700" dirty="0"/>
              <a:t>a </a:t>
            </a:r>
            <a:r>
              <a:rPr lang="en-US" sz="2700" dirty="0" smtClean="0"/>
              <a:t>school year.</a:t>
            </a:r>
            <a:endParaRPr lang="en-US" sz="2700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344488" lvl="1" indent="-344488">
              <a:lnSpc>
                <a:spcPct val="9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US" sz="2700" dirty="0" smtClean="0"/>
          </a:p>
          <a:p>
            <a:pPr marL="344488" lvl="1" indent="-344488">
              <a:lnSpc>
                <a:spcPct val="9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US" sz="2700" dirty="0" smtClean="0"/>
          </a:p>
          <a:p>
            <a:pPr marL="344488" lvl="1" indent="-344488">
              <a:lnSpc>
                <a:spcPct val="9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US" sz="2700" dirty="0" smtClean="0"/>
          </a:p>
          <a:p>
            <a:pPr marL="344488" lvl="1" indent="-344488">
              <a:lnSpc>
                <a:spcPct val="9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US" sz="2700" dirty="0" smtClean="0"/>
          </a:p>
          <a:p>
            <a:pPr marL="344488" lvl="1" indent="-344488">
              <a:lnSpc>
                <a:spcPct val="9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700" dirty="0" smtClean="0"/>
              <a:t>District </a:t>
            </a:r>
            <a:r>
              <a:rPr lang="en-US" sz="2700" dirty="0"/>
              <a:t>receives HS funding for .</a:t>
            </a:r>
            <a:r>
              <a:rPr lang="en-US" sz="2700" dirty="0" smtClean="0"/>
              <a:t>96 </a:t>
            </a:r>
            <a:r>
              <a:rPr lang="en-US" sz="2700" dirty="0"/>
              <a:t>FTE and 7% of the </a:t>
            </a:r>
            <a:r>
              <a:rPr lang="en-US" sz="2700" dirty="0" smtClean="0"/>
              <a:t>0.10 </a:t>
            </a:r>
            <a:r>
              <a:rPr lang="en-US" sz="2700" dirty="0"/>
              <a:t>FTE RS funding.</a:t>
            </a:r>
          </a:p>
          <a:p>
            <a:pPr marL="344488" lvl="1" indent="-344488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700" dirty="0"/>
              <a:t>College receives 93% of the </a:t>
            </a:r>
            <a:r>
              <a:rPr lang="en-US" sz="2700" dirty="0" smtClean="0"/>
              <a:t>0.10 </a:t>
            </a:r>
            <a:r>
              <a:rPr lang="en-US" sz="2700" dirty="0"/>
              <a:t>FTE RS funding</a:t>
            </a:r>
            <a:r>
              <a:rPr lang="en-US" sz="2700" dirty="0" smtClean="0"/>
              <a:t>.</a:t>
            </a:r>
          </a:p>
          <a:p>
            <a:pPr marL="344488" lvl="1" indent="-344488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700" dirty="0"/>
              <a:t>Student has the opportunity to earn </a:t>
            </a:r>
            <a:r>
              <a:rPr lang="en-US" sz="2700" dirty="0" smtClean="0"/>
              <a:t>5 college </a:t>
            </a:r>
            <a:r>
              <a:rPr lang="en-US" sz="2700" dirty="0"/>
              <a:t>credits.</a:t>
            </a:r>
          </a:p>
          <a:p>
            <a:pPr marL="400050" lvl="2" indent="0">
              <a:lnSpc>
                <a:spcPct val="110000"/>
              </a:lnSpc>
              <a:buNone/>
            </a:pPr>
            <a:endParaRPr lang="en-US" sz="2300" dirty="0" smtClean="0"/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2164630"/>
            <a:ext cx="8229600" cy="27121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4256958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533400"/>
          </a:xfrm>
        </p:spPr>
        <p:txBody>
          <a:bodyPr>
            <a:noAutofit/>
          </a:bodyPr>
          <a:lstStyle/>
          <a:p>
            <a:r>
              <a:rPr lang="en-US" sz="3000" dirty="0">
                <a:solidFill>
                  <a:srgbClr val="0070C0"/>
                </a:solidFill>
              </a:rPr>
              <a:t>Example </a:t>
            </a:r>
            <a:r>
              <a:rPr lang="en-US" sz="3000" dirty="0" smtClean="0">
                <a:solidFill>
                  <a:srgbClr val="0070C0"/>
                </a:solidFill>
              </a:rPr>
              <a:t>#4</a:t>
            </a:r>
            <a:endParaRPr lang="en-US" sz="3000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762000"/>
            <a:ext cx="8839200" cy="5715000"/>
          </a:xfrm>
        </p:spPr>
        <p:txBody>
          <a:bodyPr>
            <a:no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en-US" sz="2300" dirty="0"/>
              <a:t>Student is enrolled in:</a:t>
            </a:r>
          </a:p>
          <a:p>
            <a:pPr>
              <a:lnSpc>
                <a:spcPct val="90000"/>
              </a:lnSpc>
              <a:spcBef>
                <a:spcPts val="0"/>
              </a:spcBef>
            </a:pPr>
            <a:r>
              <a:rPr lang="en-US" sz="2100" dirty="0" smtClean="0"/>
              <a:t>Four </a:t>
            </a:r>
            <a:r>
              <a:rPr lang="en-US" sz="2100" dirty="0"/>
              <a:t>high school classes where each class averages </a:t>
            </a:r>
            <a:r>
              <a:rPr lang="en-US" sz="2100" dirty="0" smtClean="0"/>
              <a:t>60 </a:t>
            </a:r>
            <a:r>
              <a:rPr lang="en-US" sz="2100" dirty="0"/>
              <a:t>daily minutes including allowable passing time and late start/early releases.</a:t>
            </a:r>
          </a:p>
          <a:p>
            <a:pPr>
              <a:lnSpc>
                <a:spcPct val="90000"/>
              </a:lnSpc>
              <a:spcBef>
                <a:spcPts val="0"/>
              </a:spcBef>
            </a:pPr>
            <a:r>
              <a:rPr lang="en-US" sz="2100" dirty="0" smtClean="0"/>
              <a:t>Two </a:t>
            </a:r>
            <a:r>
              <a:rPr lang="en-US" sz="2100" dirty="0"/>
              <a:t>5-credit RS in high school setting </a:t>
            </a:r>
            <a:r>
              <a:rPr lang="en-US" sz="2100" dirty="0" smtClean="0"/>
              <a:t>classes over two HS semesters.</a:t>
            </a:r>
            <a:endParaRPr lang="en-US" sz="2100" dirty="0"/>
          </a:p>
          <a:p>
            <a:pPr marL="0" indent="0">
              <a:buNone/>
            </a:pPr>
            <a:endParaRPr lang="en-US" sz="2300" dirty="0"/>
          </a:p>
          <a:p>
            <a:pPr marL="0" indent="0">
              <a:buNone/>
            </a:pPr>
            <a:endParaRPr lang="en-US" sz="2300" dirty="0"/>
          </a:p>
          <a:p>
            <a:pPr marL="0" indent="0">
              <a:buNone/>
            </a:pPr>
            <a:endParaRPr lang="en-US" sz="2300" dirty="0"/>
          </a:p>
          <a:p>
            <a:pPr marL="0" indent="0">
              <a:buNone/>
            </a:pPr>
            <a:endParaRPr lang="en-US" sz="2300" dirty="0"/>
          </a:p>
          <a:p>
            <a:pPr marL="0" indent="0">
              <a:buNone/>
            </a:pPr>
            <a:endParaRPr lang="en-US" sz="2300" dirty="0"/>
          </a:p>
          <a:p>
            <a:pPr marL="344488" lvl="1" indent="-344488">
              <a:lnSpc>
                <a:spcPct val="9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US" sz="2300" dirty="0"/>
          </a:p>
          <a:p>
            <a:pPr marL="344488" lvl="1" indent="-344488">
              <a:lnSpc>
                <a:spcPct val="9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US" sz="2300" dirty="0" smtClean="0"/>
          </a:p>
          <a:p>
            <a:pPr marL="344488" lvl="1" indent="-344488">
              <a:lnSpc>
                <a:spcPct val="9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US" sz="2300" dirty="0"/>
          </a:p>
          <a:p>
            <a:pPr marL="344488" lvl="1" indent="-344488">
              <a:lnSpc>
                <a:spcPct val="9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US" sz="2100" dirty="0" smtClean="0"/>
          </a:p>
          <a:p>
            <a:pPr marL="344488" lvl="1" indent="-344488">
              <a:lnSpc>
                <a:spcPct val="9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100" dirty="0" smtClean="0"/>
              <a:t>District </a:t>
            </a:r>
            <a:r>
              <a:rPr lang="en-US" sz="2100" dirty="0"/>
              <a:t>receives HS funding for </a:t>
            </a:r>
            <a:r>
              <a:rPr lang="en-US" sz="2100" dirty="0" smtClean="0"/>
              <a:t>0.80 </a:t>
            </a:r>
            <a:r>
              <a:rPr lang="en-US" sz="2100" dirty="0"/>
              <a:t>FTE and 7% of the </a:t>
            </a:r>
            <a:r>
              <a:rPr lang="en-US" sz="2100" dirty="0" smtClean="0"/>
              <a:t>0.40 </a:t>
            </a:r>
            <a:r>
              <a:rPr lang="en-US" sz="2100" dirty="0"/>
              <a:t>FTE RS funding.</a:t>
            </a:r>
          </a:p>
          <a:p>
            <a:pPr marL="344488" lvl="1" indent="-344488">
              <a:lnSpc>
                <a:spcPct val="9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100" dirty="0"/>
              <a:t>College receives 93% of the </a:t>
            </a:r>
            <a:r>
              <a:rPr lang="en-US" sz="2100" dirty="0" smtClean="0"/>
              <a:t>0.40 </a:t>
            </a:r>
            <a:r>
              <a:rPr lang="en-US" sz="2100" dirty="0"/>
              <a:t>FTE RS funding.</a:t>
            </a:r>
          </a:p>
          <a:p>
            <a:pPr marL="344488" lvl="1" indent="-344488">
              <a:lnSpc>
                <a:spcPct val="9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100" dirty="0"/>
              <a:t>Student has the opportunity to earn </a:t>
            </a:r>
            <a:r>
              <a:rPr lang="en-US" sz="2100" dirty="0" smtClean="0"/>
              <a:t>20 </a:t>
            </a:r>
            <a:r>
              <a:rPr lang="en-US" sz="2100" dirty="0"/>
              <a:t>college credits.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2179743"/>
            <a:ext cx="7955280" cy="2916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604009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980</TotalTime>
  <Words>1014</Words>
  <Application>Microsoft Office PowerPoint</Application>
  <PresentationFormat>On-screen Show (4:3)</PresentationFormat>
  <Paragraphs>146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Fiscal Model Discussion Running Start in the High School Setting  Dual Credit Workgroup June 27, 2014</vt:lpstr>
      <vt:lpstr>Review of Basic Running Start Fiscal Rules FTE Calculation</vt:lpstr>
      <vt:lpstr>Review of Basic Running Start Fiscal Rules Count Day</vt:lpstr>
      <vt:lpstr>Review of Basic Running Start Fiscal Rules 1.20 FTE Limitation</vt:lpstr>
      <vt:lpstr>Review of Basic Running Start Fiscal Rules Apportionment and Distribution Funds</vt:lpstr>
      <vt:lpstr>Example #1</vt:lpstr>
      <vt:lpstr>Example #2</vt:lpstr>
      <vt:lpstr>Example #3</vt:lpstr>
      <vt:lpstr>Example #4</vt:lpstr>
      <vt:lpstr>Example #5</vt:lpstr>
      <vt:lpstr>References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Becky McLean</dc:creator>
  <cp:lastModifiedBy>Becky McLean</cp:lastModifiedBy>
  <cp:revision>61</cp:revision>
  <cp:lastPrinted>2014-04-18T16:07:59Z</cp:lastPrinted>
  <dcterms:created xsi:type="dcterms:W3CDTF">2014-04-11T19:51:45Z</dcterms:created>
  <dcterms:modified xsi:type="dcterms:W3CDTF">2014-07-01T16:52:42Z</dcterms:modified>
</cp:coreProperties>
</file>